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Ubuntu"/>
      <p:regular r:id="rId26"/>
      <p:bold r:id="rId27"/>
      <p:italic r:id="rId28"/>
      <p:boldItalic r:id="rId29"/>
    </p:embeddedFont>
    <p:embeddedFont>
      <p:font typeface="Raleway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Montserrat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htFTfcWE2gTCZtL4ExXrgvIFyR3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NDRÉS MORAG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4.xml"/><Relationship Id="rId42" Type="http://schemas.openxmlformats.org/officeDocument/2006/relationships/font" Target="fonts/MontserratExtraBold-bold.fnt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MontserratExtraBold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Ubuntu-regular.fntdata"/><Relationship Id="rId25" Type="http://schemas.openxmlformats.org/officeDocument/2006/relationships/slide" Target="slides/slide19.xml"/><Relationship Id="rId28" Type="http://schemas.openxmlformats.org/officeDocument/2006/relationships/font" Target="fonts/Ubuntu-italic.fntdata"/><Relationship Id="rId27" Type="http://schemas.openxmlformats.org/officeDocument/2006/relationships/font" Target="fonts/Ubuntu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Ubuntu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3-02T22:50:04.452">
    <p:pos x="53" y="416"/>
    <p:text>Inicializar en 1?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Ic335tA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173298b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7173298b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34943b71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434943b71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ejemplo de restringir valores posible de la casilla en el sudoku según los que estén en su cuadrante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34943b7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434943b7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34943b71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434943b71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164e97be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9164e97be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34943b7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434943b7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ddd0dc7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bddd0dc7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Considerar que para la fila de la barcaza tiene incluir la correspondiente configuración de autos en esa fila (que se van a ir agregando). Esto incluye entonces el largo en metros utilizado hasta el momento y la carga en kilos.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e8e54bc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e8e54bc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ddd0dc77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bddd0dc77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b1f497a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cb1f497a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34943b71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434943b71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34943b71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434943b71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mencionar en estos ejemplos la idea del paso de retractarse (backtrack)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34943b71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434943b71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hablar de NP completo y transformación de cualquiera a SAT que se puede resolver con esto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34943b71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434943b71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x,d,r = variables, dominios, restricciones(para un subconjunto de X)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34943b71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434943b7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34943b71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434943b71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3331205" y="1476756"/>
            <a:ext cx="2481600" cy="1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" name="Google Shape;12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"/>
          <p:cNvSpPr txBox="1"/>
          <p:nvPr>
            <p:ph type="title"/>
          </p:nvPr>
        </p:nvSpPr>
        <p:spPr>
          <a:xfrm>
            <a:off x="962036" y="883539"/>
            <a:ext cx="722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/>
          <p:nvPr/>
        </p:nvSpPr>
        <p:spPr>
          <a:xfrm>
            <a:off x="961787" y="2057399"/>
            <a:ext cx="1413510" cy="802958"/>
          </a:xfrm>
          <a:custGeom>
            <a:rect b="b" l="l" r="r" t="t"/>
            <a:pathLst>
              <a:path extrusionOk="0" h="1070610" w="1884680">
                <a:moveTo>
                  <a:pt x="1884553" y="0"/>
                </a:moveTo>
                <a:lnTo>
                  <a:pt x="1856905" y="0"/>
                </a:lnTo>
                <a:lnTo>
                  <a:pt x="1856905" y="27940"/>
                </a:lnTo>
                <a:lnTo>
                  <a:pt x="1856905" y="1042670"/>
                </a:lnTo>
                <a:lnTo>
                  <a:pt x="27660" y="1042670"/>
                </a:lnTo>
                <a:lnTo>
                  <a:pt x="27660" y="27940"/>
                </a:lnTo>
                <a:lnTo>
                  <a:pt x="1856905" y="27940"/>
                </a:lnTo>
                <a:lnTo>
                  <a:pt x="1856905" y="0"/>
                </a:lnTo>
                <a:lnTo>
                  <a:pt x="0" y="0"/>
                </a:lnTo>
                <a:lnTo>
                  <a:pt x="0" y="27940"/>
                </a:lnTo>
                <a:lnTo>
                  <a:pt x="0" y="1042670"/>
                </a:lnTo>
                <a:lnTo>
                  <a:pt x="0" y="1070610"/>
                </a:lnTo>
                <a:lnTo>
                  <a:pt x="1884553" y="1070610"/>
                </a:lnTo>
                <a:lnTo>
                  <a:pt x="1884553" y="1042873"/>
                </a:lnTo>
                <a:lnTo>
                  <a:pt x="1884553" y="1042670"/>
                </a:lnTo>
                <a:lnTo>
                  <a:pt x="1884553" y="27940"/>
                </a:lnTo>
                <a:lnTo>
                  <a:pt x="1884553" y="27660"/>
                </a:lnTo>
                <a:lnTo>
                  <a:pt x="1884553" y="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0"/>
          <p:cNvSpPr/>
          <p:nvPr/>
        </p:nvSpPr>
        <p:spPr>
          <a:xfrm>
            <a:off x="961793" y="2057401"/>
            <a:ext cx="1413510" cy="802958"/>
          </a:xfrm>
          <a:custGeom>
            <a:rect b="b" l="l" r="r" t="t"/>
            <a:pathLst>
              <a:path extrusionOk="0" h="1070610" w="1884680">
                <a:moveTo>
                  <a:pt x="0" y="0"/>
                </a:moveTo>
                <a:lnTo>
                  <a:pt x="1884556" y="0"/>
                </a:lnTo>
                <a:lnTo>
                  <a:pt x="1884556" y="1070517"/>
                </a:lnTo>
                <a:lnTo>
                  <a:pt x="0" y="1070517"/>
                </a:lnTo>
                <a:lnTo>
                  <a:pt x="0" y="0"/>
                </a:lnTo>
                <a:close/>
              </a:path>
              <a:path extrusionOk="0" h="1070610" w="1884680">
                <a:moveTo>
                  <a:pt x="27652" y="27652"/>
                </a:moveTo>
                <a:lnTo>
                  <a:pt x="27652" y="1042865"/>
                </a:lnTo>
                <a:lnTo>
                  <a:pt x="1856904" y="1042865"/>
                </a:lnTo>
                <a:lnTo>
                  <a:pt x="1856904" y="27652"/>
                </a:lnTo>
                <a:lnTo>
                  <a:pt x="27652" y="27652"/>
                </a:lnTo>
                <a:close/>
              </a:path>
            </a:pathLst>
          </a:custGeom>
          <a:noFill/>
          <a:ln cap="flat" cmpd="sng" w="12700">
            <a:solidFill>
              <a:srgbClr val="2F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0"/>
          <p:cNvSpPr txBox="1"/>
          <p:nvPr>
            <p:ph type="title"/>
          </p:nvPr>
        </p:nvSpPr>
        <p:spPr>
          <a:xfrm>
            <a:off x="962036" y="883539"/>
            <a:ext cx="722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3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30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title"/>
          </p:nvPr>
        </p:nvSpPr>
        <p:spPr>
          <a:xfrm>
            <a:off x="962036" y="883539"/>
            <a:ext cx="722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3331205" y="1476756"/>
            <a:ext cx="24816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050">
            <a:spAutoFit/>
          </a:bodyPr>
          <a:lstStyle/>
          <a:p>
            <a:pPr indent="0" lvl="0" marL="38100" rtl="0" algn="l">
              <a:lnSpc>
                <a:spcPct val="10702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Ayudantía 1</a:t>
            </a:r>
            <a:endParaRPr/>
          </a:p>
          <a:p>
            <a:pPr indent="0" lvl="0" marL="38100" rtl="0" algn="l">
              <a:lnSpc>
                <a:spcPct val="10702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3712127" y="3042284"/>
            <a:ext cx="1723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33500" y="1152800"/>
            <a:ext cx="61809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7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s" sz="5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Ayudantía Backtracking</a:t>
            </a:r>
            <a:endParaRPr b="1" i="0" sz="5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33500" y="2466375"/>
            <a:ext cx="7333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Backtracking</a:t>
            </a:r>
            <a:endParaRPr b="0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281104" y="2152725"/>
            <a:ext cx="7485600" cy="8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"/>
          <p:cNvSpPr txBox="1"/>
          <p:nvPr/>
        </p:nvSpPr>
        <p:spPr>
          <a:xfrm>
            <a:off x="905400" y="3921150"/>
            <a:ext cx="7333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s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Dafne Arriagada, Paula Grune, Joaquín Viñuela, Martín Illanes</a:t>
            </a:r>
            <a:endParaRPr b="0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173298be4_0_0"/>
          <p:cNvSpPr txBox="1"/>
          <p:nvPr/>
        </p:nvSpPr>
        <p:spPr>
          <a:xfrm>
            <a:off x="306375" y="356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Poda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" name="Google Shape;157;g27173298be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5175" y="842500"/>
            <a:ext cx="3694475" cy="3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7173298be4_0_0"/>
          <p:cNvSpPr txBox="1"/>
          <p:nvPr/>
        </p:nvSpPr>
        <p:spPr>
          <a:xfrm>
            <a:off x="433800" y="1388125"/>
            <a:ext cx="2131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/>
              <a:t>T</a:t>
            </a:r>
            <a:r>
              <a:rPr lang="es"/>
              <a:t>écnica para reducir el espacio de búsqueda, eliminando ramas del árbol de decisiones que no pueden conducir a una solución válida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otras palabras, estamos </a:t>
            </a: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podando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parte del conjunto de caminos* a soluciones posibles.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/>
              <a:t>Por Factibilidad, Dominio y Consistencia, etc.</a:t>
            </a:r>
            <a:endParaRPr/>
          </a:p>
        </p:txBody>
      </p:sp>
      <p:sp>
        <p:nvSpPr>
          <p:cNvPr id="159" name="Google Shape;159;g27173298be4_0_0"/>
          <p:cNvSpPr txBox="1"/>
          <p:nvPr/>
        </p:nvSpPr>
        <p:spPr>
          <a:xfrm>
            <a:off x="6636950" y="3995600"/>
            <a:ext cx="213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(*) Bajo la idea: Cada posible asignación genera un camino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34943b712_0_50"/>
          <p:cNvSpPr txBox="1"/>
          <p:nvPr/>
        </p:nvSpPr>
        <p:spPr>
          <a:xfrm>
            <a:off x="306375" y="356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Propagación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g2434943b712_0_50"/>
          <p:cNvSpPr txBox="1"/>
          <p:nvPr/>
        </p:nvSpPr>
        <p:spPr>
          <a:xfrm>
            <a:off x="433800" y="1388125"/>
            <a:ext cx="2131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 a una variable se le asigna un valor, se puede propagar esta información para luego poder </a:t>
            </a: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reducir el dominio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valores</a:t>
            </a: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otras variables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2434943b712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3925" y="717227"/>
            <a:ext cx="3596155" cy="37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34943b712_0_59"/>
          <p:cNvSpPr txBox="1"/>
          <p:nvPr/>
        </p:nvSpPr>
        <p:spPr>
          <a:xfrm>
            <a:off x="306375" y="356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Heurística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2" name="Google Shape;172;g2434943b712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38" y="1309688"/>
            <a:ext cx="732472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434943b712_0_59"/>
          <p:cNvSpPr txBox="1"/>
          <p:nvPr/>
        </p:nvSpPr>
        <p:spPr>
          <a:xfrm>
            <a:off x="1857375" y="40543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https://qiao.github.io/PathFinding.js/visual/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34943b712_0_69"/>
          <p:cNvSpPr txBox="1"/>
          <p:nvPr/>
        </p:nvSpPr>
        <p:spPr>
          <a:xfrm>
            <a:off x="306375" y="356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Heurística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g2434943b712_0_69"/>
          <p:cNvSpPr txBox="1"/>
          <p:nvPr/>
        </p:nvSpPr>
        <p:spPr>
          <a:xfrm>
            <a:off x="433800" y="1388125"/>
            <a:ext cx="213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heurística es una aproximación al mejor criterio para abordar un problema.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2434943b712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2324" y="674012"/>
            <a:ext cx="3677900" cy="37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434943b712_0_69"/>
          <p:cNvSpPr txBox="1"/>
          <p:nvPr/>
        </p:nvSpPr>
        <p:spPr>
          <a:xfrm>
            <a:off x="5860650" y="1247225"/>
            <a:ext cx="229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“lo mejor” respecto a lo que mi heurística determina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434943b712_0_69"/>
          <p:cNvSpPr txBox="1"/>
          <p:nvPr/>
        </p:nvSpPr>
        <p:spPr>
          <a:xfrm>
            <a:off x="5550025" y="1193375"/>
            <a:ext cx="621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4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164e97be3_0_16"/>
          <p:cNvSpPr txBox="1"/>
          <p:nvPr/>
        </p:nvSpPr>
        <p:spPr>
          <a:xfrm>
            <a:off x="306375" y="356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Heurística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g29164e97be3_0_16"/>
          <p:cNvSpPr txBox="1"/>
          <p:nvPr/>
        </p:nvSpPr>
        <p:spPr>
          <a:xfrm>
            <a:off x="433800" y="1388125"/>
            <a:ext cx="213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heurística es una aproximación al mejor criterio para abordar un problema.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29164e97be3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2324" y="674012"/>
            <a:ext cx="3677900" cy="37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9164e97be3_0_16"/>
          <p:cNvSpPr txBox="1"/>
          <p:nvPr/>
        </p:nvSpPr>
        <p:spPr>
          <a:xfrm>
            <a:off x="5860650" y="1247225"/>
            <a:ext cx="229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“lo mejor” respecto a lo que mi heurística determina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9164e97be3_0_16"/>
          <p:cNvSpPr txBox="1"/>
          <p:nvPr/>
        </p:nvSpPr>
        <p:spPr>
          <a:xfrm>
            <a:off x="5550025" y="1193375"/>
            <a:ext cx="621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4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29164e97be3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528" y="3434953"/>
            <a:ext cx="1566800" cy="15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9164e97be3_0_16"/>
          <p:cNvSpPr txBox="1"/>
          <p:nvPr/>
        </p:nvSpPr>
        <p:spPr>
          <a:xfrm>
            <a:off x="306375" y="3028825"/>
            <a:ext cx="21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mala heurística nos puede dejar así: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/>
          <p:nvPr>
            <p:ph type="ctrTitle"/>
          </p:nvPr>
        </p:nvSpPr>
        <p:spPr>
          <a:xfrm>
            <a:off x="3331205" y="1476756"/>
            <a:ext cx="248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 txBox="1"/>
          <p:nvPr>
            <p:ph idx="4294967295" type="title"/>
          </p:nvPr>
        </p:nvSpPr>
        <p:spPr>
          <a:xfrm>
            <a:off x="416318" y="413189"/>
            <a:ext cx="72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Enunciado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24856"/>
            <a:ext cx="8839199" cy="188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63800"/>
            <a:ext cx="8839200" cy="655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34943b712_0_5"/>
          <p:cNvSpPr txBox="1"/>
          <p:nvPr>
            <p:ph type="ctrTitle"/>
          </p:nvPr>
        </p:nvSpPr>
        <p:spPr>
          <a:xfrm>
            <a:off x="3331205" y="1476756"/>
            <a:ext cx="248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207" name="Google Shape;207;g2434943b71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25" y="1655875"/>
            <a:ext cx="8925751" cy="8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434943b712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00" y="570675"/>
            <a:ext cx="8635650" cy="5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434943b712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925" y="2840812"/>
            <a:ext cx="8839203" cy="57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ddd0dc776_0_0"/>
          <p:cNvSpPr txBox="1"/>
          <p:nvPr/>
        </p:nvSpPr>
        <p:spPr>
          <a:xfrm>
            <a:off x="150975" y="-353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s" sz="2800">
                <a:latin typeface="Raleway"/>
                <a:ea typeface="Raleway"/>
                <a:cs typeface="Raleway"/>
                <a:sym typeface="Raleway"/>
              </a:rPr>
              <a:t>Solución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g2bddd0dc776_0_0"/>
          <p:cNvSpPr txBox="1"/>
          <p:nvPr/>
        </p:nvSpPr>
        <p:spPr>
          <a:xfrm>
            <a:off x="433800" y="1148675"/>
            <a:ext cx="58362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/>
              <a:t>Recordemos: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s">
                <a:solidFill>
                  <a:schemeClr val="dk1"/>
                </a:solidFill>
              </a:rPr>
              <a:t>¿Qué debemos modificar? (variables)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Filas de la barcaza! (incluir largo y peso).</a:t>
            </a:r>
            <a:endParaRPr>
              <a:solidFill>
                <a:schemeClr val="accent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¿Sobre qué iteramos para encontrar esta configuración? (dominios)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Vehículos disponibles (y sus atributos).</a:t>
            </a:r>
            <a:endParaRPr>
              <a:solidFill>
                <a:schemeClr val="accent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Al colocar un vehículo, qué </a:t>
            </a:r>
            <a:r>
              <a:rPr b="1" lang="es"/>
              <a:t>NO </a:t>
            </a:r>
            <a:r>
              <a:rPr lang="es"/>
              <a:t>debe pasar? (restricciones)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lang="es">
                <a:solidFill>
                  <a:schemeClr val="accent1"/>
                </a:solidFill>
              </a:rPr>
              <a:t>Pasarse de la carga de la barcaza o el largo máx. de la fila.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bddd0dc776_0_0"/>
          <p:cNvSpPr txBox="1"/>
          <p:nvPr/>
        </p:nvSpPr>
        <p:spPr>
          <a:xfrm>
            <a:off x="6521250" y="1193375"/>
            <a:ext cx="621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4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2bddd0dc77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4774" y="674024"/>
            <a:ext cx="3677900" cy="37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bddd0dc77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9875"/>
            <a:ext cx="5542275" cy="3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e8e54bc87_0_0"/>
          <p:cNvSpPr txBox="1"/>
          <p:nvPr/>
        </p:nvSpPr>
        <p:spPr>
          <a:xfrm>
            <a:off x="85050" y="949400"/>
            <a:ext cx="7734900" cy="4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IsSolvable(X, D, R, M):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X.met_utilizados ≤ met_barcaza &amp;&amp; X.p_utilizado ≤ p_max: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X.n_vehiculos ≥ M.n_vehiculos: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	M = X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return True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 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agregar v a X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IsSolvable(X, D\{v}, R, M):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	marcar X como solución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quitar vehículo de X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return False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g2be8e54bc8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625" y="0"/>
            <a:ext cx="8925751" cy="8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be8e54bc87_0_0"/>
          <p:cNvSpPr txBox="1"/>
          <p:nvPr/>
        </p:nvSpPr>
        <p:spPr>
          <a:xfrm rot="5400000">
            <a:off x="7858175" y="1842300"/>
            <a:ext cx="158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Caso Base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6" name="Google Shape;226;g2be8e54bc8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3325" y="1213850"/>
            <a:ext cx="509700" cy="161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2bddd0dc776_0_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896224" cy="5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bddd0dc776_0_171"/>
          <p:cNvSpPr txBox="1"/>
          <p:nvPr/>
        </p:nvSpPr>
        <p:spPr>
          <a:xfrm>
            <a:off x="85050" y="660400"/>
            <a:ext cx="8973900" cy="4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IsSolvable(X, D, R, M,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 F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):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 &gt; 4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return False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X.metros_utilizados[F] ≤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.m_por_fila &amp;&amp; X.p_utilizado ≤ p_max: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X.n_vehiculos ≥ M.n_vehiculos: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	M = X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return True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 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agregar v a X en la fila F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IsSolvable(X, D\{v}, R, M, F):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	marcar X como solución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else if </a:t>
            </a: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IsSolvable(X, D/{v}, R, M, F + 1):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	marcar X como solución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quitar vehículo de X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1" lang="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return False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b1f497abd_0_0"/>
          <p:cNvSpPr txBox="1"/>
          <p:nvPr>
            <p:ph type="title"/>
          </p:nvPr>
        </p:nvSpPr>
        <p:spPr>
          <a:xfrm>
            <a:off x="474500" y="538913"/>
            <a:ext cx="502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320">
                <a:latin typeface="Ubuntu"/>
                <a:ea typeface="Ubuntu"/>
                <a:cs typeface="Ubuntu"/>
                <a:sym typeface="Ubuntu"/>
              </a:rPr>
              <a:t>MATERIAL DE APOYO</a:t>
            </a:r>
            <a:endParaRPr b="1" sz="332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5" name="Google Shape;95;g2cb1f497abd_0_0"/>
          <p:cNvSpPr txBox="1"/>
          <p:nvPr>
            <p:ph type="title"/>
          </p:nvPr>
        </p:nvSpPr>
        <p:spPr>
          <a:xfrm>
            <a:off x="608825" y="1498388"/>
            <a:ext cx="5519700" cy="24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Ubuntu"/>
              <a:buAutoNum type="arabicPeriod"/>
            </a:pPr>
            <a:r>
              <a:rPr lang="es" sz="2700">
                <a:latin typeface="Ubuntu"/>
                <a:ea typeface="Ubuntu"/>
                <a:cs typeface="Ubuntu"/>
                <a:sym typeface="Ubuntu"/>
              </a:rPr>
              <a:t>Cheatsheet C (notion resumen)</a:t>
            </a:r>
            <a:br>
              <a:rPr lang="es" sz="2700">
                <a:latin typeface="Ubuntu"/>
                <a:ea typeface="Ubuntu"/>
                <a:cs typeface="Ubuntu"/>
                <a:sym typeface="Ubuntu"/>
              </a:rPr>
            </a:br>
            <a:endParaRPr sz="2700">
              <a:latin typeface="Ubuntu"/>
              <a:ea typeface="Ubuntu"/>
              <a:cs typeface="Ubuntu"/>
              <a:sym typeface="Ubuntu"/>
            </a:endParaRPr>
          </a:p>
          <a:p>
            <a:pPr indent="-407669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20"/>
              <a:buFont typeface="Ubuntu"/>
              <a:buAutoNum type="arabicPeriod"/>
            </a:pPr>
            <a:r>
              <a:rPr lang="es" sz="2700">
                <a:latin typeface="Ubuntu"/>
                <a:ea typeface="Ubuntu"/>
                <a:cs typeface="Ubuntu"/>
                <a:sym typeface="Ubuntu"/>
              </a:rPr>
              <a:t>Ejercicios de práctica C</a:t>
            </a:r>
            <a:br>
              <a:rPr lang="es" sz="2700">
                <a:latin typeface="Ubuntu"/>
                <a:ea typeface="Ubuntu"/>
                <a:cs typeface="Ubuntu"/>
                <a:sym typeface="Ubuntu"/>
              </a:rPr>
            </a:br>
            <a:endParaRPr sz="2700">
              <a:latin typeface="Ubuntu"/>
              <a:ea typeface="Ubuntu"/>
              <a:cs typeface="Ubuntu"/>
              <a:sym typeface="Ubuntu"/>
            </a:endParaRPr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Ubuntu"/>
              <a:buAutoNum type="arabicPeriod"/>
            </a:pPr>
            <a:r>
              <a:rPr lang="es" sz="2700">
                <a:latin typeface="Ubuntu"/>
                <a:ea typeface="Ubuntu"/>
                <a:cs typeface="Ubuntu"/>
                <a:sym typeface="Ubuntu"/>
              </a:rPr>
              <a:t>Cápsulas de semestres pasados</a:t>
            </a:r>
            <a:endParaRPr sz="27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" name="Google Shape;96;g2cb1f497abd_0_0"/>
          <p:cNvSpPr txBox="1"/>
          <p:nvPr>
            <p:ph type="title"/>
          </p:nvPr>
        </p:nvSpPr>
        <p:spPr>
          <a:xfrm>
            <a:off x="608825" y="3934688"/>
            <a:ext cx="58350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Ubuntu"/>
                <a:ea typeface="Ubuntu"/>
                <a:cs typeface="Ubuntu"/>
                <a:sym typeface="Ubuntu"/>
              </a:rPr>
              <a:t>Dónde encuentro esto?</a:t>
            </a:r>
            <a:endParaRPr sz="2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Ubuntu"/>
                <a:ea typeface="Ubuntu"/>
                <a:cs typeface="Ubuntu"/>
                <a:sym typeface="Ubuntu"/>
              </a:rPr>
              <a:t>Links en ReadMe carpeta “Ayudantías” del repo</a:t>
            </a:r>
            <a:endParaRPr sz="19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7" name="Google Shape;97;g2cb1f497ab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850" y="2068550"/>
            <a:ext cx="2560150" cy="27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cb1f497ab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9113" y="226575"/>
            <a:ext cx="223837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34943b712_0_86"/>
          <p:cNvSpPr txBox="1"/>
          <p:nvPr>
            <p:ph type="ctrTitle"/>
          </p:nvPr>
        </p:nvSpPr>
        <p:spPr>
          <a:xfrm>
            <a:off x="3331205" y="1476756"/>
            <a:ext cx="248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2434943b712_0_86"/>
          <p:cNvSpPr txBox="1"/>
          <p:nvPr>
            <p:ph idx="1" type="subTitle"/>
          </p:nvPr>
        </p:nvSpPr>
        <p:spPr>
          <a:xfrm>
            <a:off x="1228725" y="4309110"/>
            <a:ext cx="6400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https://qiao.github.io/PathFinding.js/visual/</a:t>
            </a:r>
            <a:endParaRPr/>
          </a:p>
        </p:txBody>
      </p:sp>
      <p:sp>
        <p:nvSpPr>
          <p:cNvPr id="105" name="Google Shape;105;g2434943b712_0_86"/>
          <p:cNvSpPr txBox="1"/>
          <p:nvPr/>
        </p:nvSpPr>
        <p:spPr>
          <a:xfrm>
            <a:off x="433500" y="1152800"/>
            <a:ext cx="61809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s" sz="5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Motivación</a:t>
            </a:r>
            <a:endParaRPr b="1" i="0" sz="5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g2434943b712_0_86"/>
          <p:cNvSpPr txBox="1"/>
          <p:nvPr>
            <p:ph idx="1" type="subTitle"/>
          </p:nvPr>
        </p:nvSpPr>
        <p:spPr>
          <a:xfrm>
            <a:off x="1228725" y="2487160"/>
            <a:ext cx="6400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>
                <a:solidFill>
                  <a:schemeClr val="dk1"/>
                </a:solidFill>
              </a:rPr>
              <a:t>Backtracking es como la vida: avanzas, la </a:t>
            </a:r>
            <a:r>
              <a:rPr i="1" lang="es" sz="2300" u="sng">
                <a:solidFill>
                  <a:schemeClr val="dk1"/>
                </a:solidFill>
              </a:rPr>
              <a:t>cagas</a:t>
            </a:r>
            <a:r>
              <a:rPr lang="es" sz="2300">
                <a:solidFill>
                  <a:schemeClr val="dk1"/>
                </a:solidFill>
              </a:rPr>
              <a:t>, retrocedes y vuelves a empezar. Eso es aprender&lt;3</a:t>
            </a:r>
            <a:endParaRPr sz="2300"/>
          </a:p>
        </p:txBody>
      </p:sp>
      <p:pic>
        <p:nvPicPr>
          <p:cNvPr id="107" name="Google Shape;107;g2434943b712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6800" y="152400"/>
            <a:ext cx="2194286" cy="218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34943b712_0_78"/>
          <p:cNvSpPr txBox="1"/>
          <p:nvPr>
            <p:ph type="ctrTitle"/>
          </p:nvPr>
        </p:nvSpPr>
        <p:spPr>
          <a:xfrm>
            <a:off x="3331205" y="1476756"/>
            <a:ext cx="248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g2434943b712_0_78"/>
          <p:cNvSpPr txBox="1"/>
          <p:nvPr/>
        </p:nvSpPr>
        <p:spPr>
          <a:xfrm>
            <a:off x="306375" y="356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Recomendación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g2434943b712_0_78"/>
          <p:cNvSpPr txBox="1"/>
          <p:nvPr/>
        </p:nvSpPr>
        <p:spPr>
          <a:xfrm>
            <a:off x="433800" y="1388125"/>
            <a:ext cx="36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Película el efecto mariposa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2434943b712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3755" y="962975"/>
            <a:ext cx="2574732" cy="36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/>
        </p:nvSpPr>
        <p:spPr>
          <a:xfrm>
            <a:off x="306375" y="356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Backtracking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10876" l="12161" r="10521" t="10419"/>
          <a:stretch/>
        </p:blipFill>
        <p:spPr>
          <a:xfrm>
            <a:off x="5264300" y="1199050"/>
            <a:ext cx="2877775" cy="29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423" y="1199050"/>
            <a:ext cx="2804450" cy="28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>
            <a:off x="468300" y="4301900"/>
            <a:ext cx="82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💡Backtracking es </a:t>
            </a:r>
            <a:r>
              <a:rPr b="1" i="0" lang="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igual o más rápido</a:t>
            </a:r>
            <a:r>
              <a:rPr b="0" i="0" lang="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la fuerza bruta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34943b712_0_14"/>
          <p:cNvSpPr txBox="1"/>
          <p:nvPr/>
        </p:nvSpPr>
        <p:spPr>
          <a:xfrm>
            <a:off x="306375" y="356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¿Por qué Backtracking?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g2434943b712_0_14"/>
          <p:cNvSpPr txBox="1"/>
          <p:nvPr/>
        </p:nvSpPr>
        <p:spPr>
          <a:xfrm>
            <a:off x="619700" y="1462500"/>
            <a:ext cx="820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Problemas de decisión: Búsqueda de una solución factible.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Problemas de optimización: Búsqueda de la mejor solución.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 de enumeración: Búsqueda de todas las soluciones posibles.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34943b712_0_24"/>
          <p:cNvSpPr txBox="1"/>
          <p:nvPr/>
        </p:nvSpPr>
        <p:spPr>
          <a:xfrm>
            <a:off x="311700" y="356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Backtracking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5" name="Google Shape;135;g2434943b712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925" y="984100"/>
            <a:ext cx="3537401" cy="36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434943b712_0_24"/>
          <p:cNvSpPr txBox="1"/>
          <p:nvPr/>
        </p:nvSpPr>
        <p:spPr>
          <a:xfrm>
            <a:off x="375825" y="1675125"/>
            <a:ext cx="3632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b="1" i="0" lang="e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0" i="0" lang="e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variables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i="0" lang="e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0" i="0" lang="e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dominios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b="1" i="0" lang="e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Dx</a:t>
            </a:r>
            <a:r>
              <a:rPr b="0" i="0" lang="e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dominio de </a:t>
            </a:r>
            <a:r>
              <a:rPr b="1" i="0" lang="e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0" i="0" lang="e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restricción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c/u para un subconjunto de </a:t>
            </a:r>
            <a:r>
              <a:rPr b="1" i="0" lang="e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34943b712_0_32"/>
          <p:cNvSpPr txBox="1"/>
          <p:nvPr/>
        </p:nvSpPr>
        <p:spPr>
          <a:xfrm>
            <a:off x="1052525" y="1924425"/>
            <a:ext cx="7138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Hay tres mejoras posibles: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Podas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Propagación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Heurísticas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434943b712_0_32"/>
          <p:cNvSpPr txBox="1"/>
          <p:nvPr/>
        </p:nvSpPr>
        <p:spPr>
          <a:xfrm>
            <a:off x="232450" y="1233850"/>
            <a:ext cx="713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¿Se puede mejorar este algoritmo?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434943b712_0_32"/>
          <p:cNvSpPr txBox="1"/>
          <p:nvPr/>
        </p:nvSpPr>
        <p:spPr>
          <a:xfrm>
            <a:off x="306375" y="356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Backtracking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34943b712_0_41"/>
          <p:cNvSpPr txBox="1"/>
          <p:nvPr/>
        </p:nvSpPr>
        <p:spPr>
          <a:xfrm>
            <a:off x="306375" y="356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Poda</a:t>
            </a:r>
            <a:endParaRPr b="1" i="0" sz="2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9" name="Google Shape;149;g2434943b712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5175" y="842500"/>
            <a:ext cx="3694475" cy="3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434943b712_0_41"/>
          <p:cNvSpPr txBox="1"/>
          <p:nvPr/>
        </p:nvSpPr>
        <p:spPr>
          <a:xfrm>
            <a:off x="433800" y="1388125"/>
            <a:ext cx="2131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deducen restricciones a partir de las restricciones o asignaciones anteriores que pueden ser agregadas al problema.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otras palabras, estamos </a:t>
            </a:r>
            <a:r>
              <a:rPr b="1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podando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parte del conjunto de caminos* a soluciones posibles.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434943b712_0_41"/>
          <p:cNvSpPr txBox="1"/>
          <p:nvPr/>
        </p:nvSpPr>
        <p:spPr>
          <a:xfrm>
            <a:off x="6636950" y="3995600"/>
            <a:ext cx="213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(*) Bajo la idea: Cada posible asignación genera un camino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